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70" r:id="rId3"/>
    <p:sldId id="271" r:id="rId4"/>
    <p:sldId id="269" r:id="rId5"/>
    <p:sldId id="268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94343" autoAdjust="0"/>
  </p:normalViewPr>
  <p:slideViewPr>
    <p:cSldViewPr>
      <p:cViewPr varScale="1">
        <p:scale>
          <a:sx n="44" d="100"/>
          <a:sy n="44" d="100"/>
        </p:scale>
        <p:origin x="19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242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51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9066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072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20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0" Type="http://schemas.openxmlformats.org/officeDocument/2006/relationships/image" Target="../media/image11.pn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8288000" y="0"/>
            <a:ext cx="4571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355555" y="173854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690784" y="1507631"/>
            <a:ext cx="7549720" cy="7092900"/>
            <a:chOff x="385761" y="386655"/>
            <a:chExt cx="11282030" cy="10704268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396140" y="376276"/>
              <a:ext cx="9735955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757637" y="3824716"/>
            <a:ext cx="6341446" cy="1349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8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88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99017" y="3309403"/>
            <a:ext cx="7721986" cy="2840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Popular </a:t>
            </a:r>
            <a:r>
              <a:rPr lang="en-US" sz="80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Content</a:t>
            </a:r>
          </a:p>
          <a:p>
            <a:pPr algn="ctr">
              <a:lnSpc>
                <a:spcPts val="11059"/>
              </a:lnSpc>
            </a:pPr>
            <a:r>
              <a:rPr lang="en-US" sz="80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Category</a:t>
            </a:r>
            <a:endParaRPr lang="en-US" sz="80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9107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10752597" y="312528"/>
            <a:ext cx="7154403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/>
              <a:t>Analysis</a:t>
            </a:r>
            <a:r>
              <a:rPr lang="en-US" sz="28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The </a:t>
            </a:r>
            <a:r>
              <a:rPr lang="en-US" sz="2800" dirty="0"/>
              <a:t>most popular content categories are animals and science, indicating a preference for </a:t>
            </a:r>
            <a:r>
              <a:rPr lang="en-US" sz="2800" dirty="0" smtClean="0"/>
              <a:t>life in nature </a:t>
            </a:r>
            <a:r>
              <a:rPr lang="en-US" sz="2800" dirty="0"/>
              <a:t>and factual content.</a:t>
            </a:r>
          </a:p>
          <a:p>
            <a:pPr>
              <a:lnSpc>
                <a:spcPct val="150000"/>
              </a:lnSpc>
            </a:pPr>
            <a:r>
              <a:rPr lang="en-US" sz="3600" b="1" dirty="0" smtClean="0"/>
              <a:t>Insight</a:t>
            </a:r>
            <a:r>
              <a:rPr lang="en-US" sz="28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Food </a:t>
            </a:r>
            <a:r>
              <a:rPr lang="en-US" sz="2800" dirty="0" smtClean="0"/>
              <a:t>(Healthy Eating), </a:t>
            </a:r>
            <a:r>
              <a:rPr lang="en-US" sz="2800" dirty="0"/>
              <a:t>is a strong theme among the top 5 categories, suggesting an opportunity to target health-conscious users. Consider partnering with healthy eating brands to enhance engagement.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Next </a:t>
            </a:r>
            <a:r>
              <a:rPr lang="en-US" sz="3600" b="1" dirty="0" smtClean="0"/>
              <a:t>Steps</a:t>
            </a:r>
            <a:r>
              <a:rPr lang="en-US" sz="28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While </a:t>
            </a:r>
            <a:r>
              <a:rPr lang="en-US" sz="2800" dirty="0"/>
              <a:t>this </a:t>
            </a:r>
            <a:r>
              <a:rPr lang="en-US" sz="2800" dirty="0" smtClean="0"/>
              <a:t>analysis </a:t>
            </a:r>
            <a:r>
              <a:rPr lang="en-US" sz="2800" dirty="0"/>
              <a:t>is useful, it's time to scale it for real-time insights. We can guide you through this process.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0021" y="838616"/>
            <a:ext cx="10082622" cy="8513547"/>
            <a:chOff x="1411241" y="-3262246"/>
            <a:chExt cx="13443497" cy="11351393"/>
          </a:xfrm>
        </p:grpSpPr>
        <p:sp>
          <p:nvSpPr>
            <p:cNvPr id="3" name="TextBox 3"/>
            <p:cNvSpPr txBox="1"/>
            <p:nvPr/>
          </p:nvSpPr>
          <p:spPr>
            <a:xfrm>
              <a:off x="3290147" y="-3262246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11241" y="-559459"/>
              <a:ext cx="11564590" cy="8648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ct val="200000"/>
                </a:lnSpc>
                <a:buFont typeface="Wingdings" panose="05000000000000000000" pitchFamily="2" charset="2"/>
                <a:buChar char="q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571500" indent="-571500">
                <a:lnSpc>
                  <a:spcPct val="200000"/>
                </a:lnSpc>
                <a:buFont typeface="Wingdings" panose="05000000000000000000" pitchFamily="2" charset="2"/>
                <a:buChar char="q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571500" indent="-571500">
                <a:lnSpc>
                  <a:spcPct val="200000"/>
                </a:lnSpc>
                <a:buFont typeface="Wingdings" panose="05000000000000000000" pitchFamily="2" charset="2"/>
                <a:buChar char="q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571500" indent="-571500">
                <a:lnSpc>
                  <a:spcPct val="200000"/>
                </a:lnSpc>
                <a:buFont typeface="Wingdings" panose="05000000000000000000" pitchFamily="2" charset="2"/>
                <a:buChar char="q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571500" indent="-571500">
                <a:lnSpc>
                  <a:spcPct val="200000"/>
                </a:lnSpc>
                <a:buFont typeface="Wingdings" panose="05000000000000000000" pitchFamily="2" charset="2"/>
                <a:buChar char="q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571500" indent="-571500">
                <a:lnSpc>
                  <a:spcPct val="200000"/>
                </a:lnSpc>
                <a:buFont typeface="Wingdings" panose="05000000000000000000" pitchFamily="2" charset="2"/>
                <a:buChar char="q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01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-190500"/>
            <a:ext cx="18516600" cy="10477500"/>
          </a:xfrm>
          <a:prstGeom prst="rect">
            <a:avLst/>
          </a:prstGeom>
          <a:solidFill>
            <a:srgbClr val="A1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1"/>
            <a:ext cx="18516600" cy="9867899"/>
            <a:chOff x="0" y="0"/>
            <a:chExt cx="23005033" cy="12538049"/>
          </a:xfrm>
          <a:solidFill>
            <a:srgbClr val="A100FF"/>
          </a:solidFill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117592" y="9848610"/>
              <a:ext cx="2891871" cy="2689439"/>
            </a:xfrm>
            <a:prstGeom prst="rect">
              <a:avLst/>
            </a:prstGeom>
            <a:grpFill/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  <a:grpFill/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  <a:grpFill/>
          </p:spPr>
        </p:pic>
      </p:grpSp>
      <p:sp>
        <p:nvSpPr>
          <p:cNvPr id="31" name="AutoShape 31"/>
          <p:cNvSpPr/>
          <p:nvPr/>
        </p:nvSpPr>
        <p:spPr>
          <a:xfrm>
            <a:off x="4343400" y="2307188"/>
            <a:ext cx="13082245" cy="60367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1"/>
            <a:endParaRPr lang="en-US" sz="3600" dirty="0" smtClean="0"/>
          </a:p>
          <a:p>
            <a:pPr lvl="5"/>
            <a:r>
              <a:rPr lang="en-US" sz="3600" dirty="0" smtClean="0"/>
              <a:t>The aim of the project was to come up with the top 5 most popular category of content</a:t>
            </a:r>
          </a:p>
          <a:p>
            <a:pPr lvl="6"/>
            <a:r>
              <a:rPr lang="en-US" sz="3600" dirty="0" smtClean="0"/>
              <a:t>It involved:</a:t>
            </a:r>
          </a:p>
          <a:p>
            <a:pPr marL="3943350" lvl="7" indent="-742950">
              <a:buFont typeface="+mj-lt"/>
              <a:buAutoNum type="arabicPeriod"/>
            </a:pPr>
            <a:r>
              <a:rPr lang="en-US" sz="3600" dirty="0" smtClean="0"/>
              <a:t>Understanding the data</a:t>
            </a:r>
          </a:p>
          <a:p>
            <a:pPr marL="3943350" lvl="7" indent="-742950">
              <a:buFont typeface="+mj-lt"/>
              <a:buAutoNum type="arabicPeriod"/>
            </a:pPr>
            <a:r>
              <a:rPr lang="en-US" sz="3600" dirty="0" smtClean="0"/>
              <a:t>Preprocessing</a:t>
            </a:r>
          </a:p>
          <a:p>
            <a:pPr marL="4400550" lvl="8" indent="-742950">
              <a:buFont typeface="+mj-lt"/>
              <a:buAutoNum type="alphaLcParenR"/>
            </a:pPr>
            <a:r>
              <a:rPr lang="en-US" sz="3600" dirty="0" smtClean="0"/>
              <a:t>Cleaning</a:t>
            </a:r>
          </a:p>
          <a:p>
            <a:pPr marL="4400550" lvl="8" indent="-742950">
              <a:buFont typeface="+mj-lt"/>
              <a:buAutoNum type="alphaLcParenR"/>
            </a:pPr>
            <a:r>
              <a:rPr lang="en-US" sz="3600" dirty="0" smtClean="0"/>
              <a:t>Merging</a:t>
            </a:r>
          </a:p>
          <a:p>
            <a:pPr marL="3943350" lvl="7" indent="-742950">
              <a:buFont typeface="+mj-lt"/>
              <a:buAutoNum type="arabicPeriod"/>
            </a:pPr>
            <a:r>
              <a:rPr lang="en-US" sz="3600" dirty="0"/>
              <a:t>Data </a:t>
            </a:r>
            <a:r>
              <a:rPr lang="en-US" sz="3600" dirty="0" smtClean="0"/>
              <a:t>Modeling</a:t>
            </a:r>
          </a:p>
          <a:p>
            <a:pPr marL="3943350" lvl="7" indent="-742950">
              <a:buFont typeface="+mj-lt"/>
              <a:buAutoNum type="arabicPeriod"/>
            </a:pPr>
            <a:r>
              <a:rPr lang="en-US" sz="3600" dirty="0"/>
              <a:t>Analysis</a:t>
            </a:r>
          </a:p>
          <a:p>
            <a:pPr marL="3943350" lvl="7" indent="-742950">
              <a:buFont typeface="+mj-lt"/>
              <a:buAutoNum type="arabicPeriod"/>
            </a:pPr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" y="2084582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40274" y="416826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  <p:extLst>
      <p:ext uri="{BB962C8B-B14F-4D97-AF65-F5344CB8AC3E}">
        <p14:creationId xmlns:p14="http://schemas.microsoft.com/office/powerpoint/2010/main" val="367902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-81177" y="0"/>
            <a:ext cx="10359397" cy="10503408"/>
          </a:xfrm>
          <a:prstGeom prst="rect">
            <a:avLst/>
          </a:prstGeom>
          <a:solidFill>
            <a:srgbClr val="A1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48206" y="3524357"/>
            <a:ext cx="3673317" cy="3458349"/>
            <a:chOff x="0" y="0"/>
            <a:chExt cx="4897756" cy="4611132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814484" y="527860"/>
              <a:ext cx="4083272" cy="4083272"/>
              <a:chOff x="265012" y="182566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65012" y="182566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36" name="Oval 35"/>
          <p:cNvSpPr/>
          <p:nvPr/>
        </p:nvSpPr>
        <p:spPr>
          <a:xfrm>
            <a:off x="534595" y="1422846"/>
            <a:ext cx="4220079" cy="390241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07926" y="1480941"/>
            <a:ext cx="3916474" cy="3619077"/>
          </a:xfrm>
          <a:prstGeom prst="ellipse">
            <a:avLst/>
          </a:prstGeom>
          <a:solidFill>
            <a:srgbClr val="A1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7"/>
          <p:cNvGrpSpPr/>
          <p:nvPr/>
        </p:nvGrpSpPr>
        <p:grpSpPr>
          <a:xfrm>
            <a:off x="4828764" y="514357"/>
            <a:ext cx="2253799" cy="9474693"/>
            <a:chOff x="0" y="0"/>
            <a:chExt cx="3005065" cy="12632924"/>
          </a:xfrm>
        </p:grpSpPr>
        <p:pic>
          <p:nvPicPr>
            <p:cNvPr id="40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41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42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43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2644634" y="2563109"/>
            <a:ext cx="4594366" cy="60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z="80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Problem</a:t>
            </a:r>
            <a:endParaRPr lang="en-US" sz="8000" spc="-19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8499" y="3278164"/>
            <a:ext cx="558690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Social Buzz has over 100,000 post</a:t>
            </a:r>
            <a:endParaRPr lang="en-US" sz="2800" b="1" dirty="0">
              <a:solidFill>
                <a:schemeClr val="bg1"/>
              </a:solidFill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With over 35,000,000 pieces of content to be analyzed for insight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704870" y="6717098"/>
            <a:ext cx="6501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How can this data provide insight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to the company?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04870" y="8265779"/>
            <a:ext cx="6628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Analyzing Social Buzz’s top 5 most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popular content category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5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0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260801" y="266700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6683593" y="5230601"/>
            <a:ext cx="4555030" cy="6344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60"/>
              </a:lnSpc>
            </a:pPr>
            <a:r>
              <a:rPr lang="en-US" sz="8800" spc="-19" dirty="0">
                <a:solidFill>
                  <a:schemeClr val="bg1"/>
                </a:solidFill>
                <a:latin typeface="Graphik Regular" panose="020B0503030202060203" pitchFamily="34" charset="0"/>
              </a:rPr>
              <a:t>Problem</a:t>
            </a:r>
            <a:endParaRPr lang="en-US" sz="8800" spc="-19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0631" y="1312729"/>
            <a:ext cx="42616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Andrew </a:t>
            </a:r>
            <a:r>
              <a:rPr lang="en-US" sz="3200" b="1" dirty="0" smtClean="0"/>
              <a:t>Fleming</a:t>
            </a:r>
          </a:p>
          <a:p>
            <a:r>
              <a:rPr lang="en-US" sz="3200" dirty="0" smtClean="0"/>
              <a:t>Chief </a:t>
            </a:r>
            <a:r>
              <a:rPr lang="en-US" sz="3200" dirty="0"/>
              <a:t>Technical </a:t>
            </a:r>
            <a:r>
              <a:rPr lang="en-US" sz="3200" dirty="0" smtClean="0"/>
              <a:t>Architect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>
            <a:off x="12600631" y="4312569"/>
            <a:ext cx="31090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Marcus </a:t>
            </a:r>
            <a:r>
              <a:rPr lang="en-US" sz="3200" b="1" dirty="0" err="1" smtClean="0"/>
              <a:t>Rompton</a:t>
            </a:r>
            <a:endParaRPr lang="en-US" sz="3200" b="1" dirty="0" smtClean="0"/>
          </a:p>
          <a:p>
            <a:r>
              <a:rPr lang="en-US" sz="3200" dirty="0" smtClean="0"/>
              <a:t>Senior Principle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12600631" y="7711838"/>
            <a:ext cx="40583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Olunga </a:t>
            </a:r>
            <a:r>
              <a:rPr lang="en-US" sz="4000" b="1" dirty="0" err="1" smtClean="0"/>
              <a:t>Odhiambo</a:t>
            </a:r>
            <a:endParaRPr lang="en-US" sz="4000" b="1" dirty="0" smtClean="0"/>
          </a:p>
          <a:p>
            <a:r>
              <a:rPr lang="en-US" sz="4000" dirty="0" smtClean="0"/>
              <a:t>Data Analyst</a:t>
            </a:r>
            <a:endParaRPr lang="en-US" sz="4000" dirty="0"/>
          </a:p>
        </p:txBody>
      </p:sp>
      <p:grpSp>
        <p:nvGrpSpPr>
          <p:cNvPr id="28" name="Group 17"/>
          <p:cNvGrpSpPr/>
          <p:nvPr/>
        </p:nvGrpSpPr>
        <p:grpSpPr>
          <a:xfrm>
            <a:off x="2883218" y="266701"/>
            <a:ext cx="2253799" cy="9474693"/>
            <a:chOff x="0" y="0"/>
            <a:chExt cx="3005065" cy="12632924"/>
          </a:xfrm>
        </p:grpSpPr>
        <p:pic>
          <p:nvPicPr>
            <p:cNvPr id="29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30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31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32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33" name="Group 17"/>
          <p:cNvGrpSpPr/>
          <p:nvPr/>
        </p:nvGrpSpPr>
        <p:grpSpPr>
          <a:xfrm>
            <a:off x="6633592" y="314792"/>
            <a:ext cx="2253799" cy="9474693"/>
            <a:chOff x="0" y="0"/>
            <a:chExt cx="3005065" cy="12632924"/>
          </a:xfrm>
        </p:grpSpPr>
        <p:pic>
          <p:nvPicPr>
            <p:cNvPr id="34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35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36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37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38" name="Group 17"/>
          <p:cNvGrpSpPr/>
          <p:nvPr/>
        </p:nvGrpSpPr>
        <p:grpSpPr>
          <a:xfrm>
            <a:off x="5404075" y="314791"/>
            <a:ext cx="2253799" cy="9474693"/>
            <a:chOff x="0" y="0"/>
            <a:chExt cx="3005065" cy="12632924"/>
          </a:xfrm>
        </p:grpSpPr>
        <p:pic>
          <p:nvPicPr>
            <p:cNvPr id="39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40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41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42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347954" y="2529861"/>
            <a:ext cx="6954345" cy="3908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0" spc="-19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The</a:t>
            </a:r>
          </a:p>
          <a:p>
            <a:r>
              <a:rPr lang="en-US" sz="8000" spc="-19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Analytics</a:t>
            </a:r>
            <a:endParaRPr lang="en-US" sz="8800" spc="-19" dirty="0" smtClean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r>
              <a:rPr lang="en-US" sz="8000" spc="-19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team</a:t>
            </a:r>
            <a:endParaRPr lang="en-US" sz="80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3" name="Group 16"/>
          <p:cNvGrpSpPr>
            <a:grpSpLocks noChangeAspect="1"/>
          </p:cNvGrpSpPr>
          <p:nvPr/>
        </p:nvGrpSpPr>
        <p:grpSpPr>
          <a:xfrm>
            <a:off x="10229862" y="1042265"/>
            <a:ext cx="2085137" cy="2085137"/>
            <a:chOff x="0" y="0"/>
            <a:chExt cx="6350000" cy="6350000"/>
          </a:xfrm>
        </p:grpSpPr>
        <p:sp>
          <p:nvSpPr>
            <p:cNvPr id="44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45" name="Group 18"/>
          <p:cNvGrpSpPr>
            <a:grpSpLocks noChangeAspect="1"/>
          </p:cNvGrpSpPr>
          <p:nvPr/>
        </p:nvGrpSpPr>
        <p:grpSpPr>
          <a:xfrm>
            <a:off x="9956470" y="857882"/>
            <a:ext cx="2174041" cy="2165548"/>
            <a:chOff x="0" y="0"/>
            <a:chExt cx="6502400" cy="6477000"/>
          </a:xfrm>
        </p:grpSpPr>
        <p:sp>
          <p:nvSpPr>
            <p:cNvPr id="46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7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48" name="Group 21"/>
          <p:cNvGrpSpPr>
            <a:grpSpLocks noChangeAspect="1"/>
          </p:cNvGrpSpPr>
          <p:nvPr/>
        </p:nvGrpSpPr>
        <p:grpSpPr>
          <a:xfrm>
            <a:off x="10229862" y="3993481"/>
            <a:ext cx="2085137" cy="2085137"/>
            <a:chOff x="0" y="0"/>
            <a:chExt cx="6350000" cy="6350000"/>
          </a:xfrm>
        </p:grpSpPr>
        <p:sp>
          <p:nvSpPr>
            <p:cNvPr id="49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50" name="Group 23"/>
          <p:cNvGrpSpPr>
            <a:grpSpLocks noChangeAspect="1"/>
          </p:cNvGrpSpPr>
          <p:nvPr/>
        </p:nvGrpSpPr>
        <p:grpSpPr>
          <a:xfrm>
            <a:off x="9948766" y="3831255"/>
            <a:ext cx="2187334" cy="2123082"/>
            <a:chOff x="-23042" y="66269"/>
            <a:chExt cx="6542158" cy="6349987"/>
          </a:xfrm>
        </p:grpSpPr>
        <p:sp>
          <p:nvSpPr>
            <p:cNvPr id="51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52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53" name="Group 26"/>
          <p:cNvGrpSpPr>
            <a:grpSpLocks noChangeAspect="1"/>
          </p:cNvGrpSpPr>
          <p:nvPr/>
        </p:nvGrpSpPr>
        <p:grpSpPr>
          <a:xfrm>
            <a:off x="10229862" y="6944697"/>
            <a:ext cx="2085137" cy="2085137"/>
            <a:chOff x="0" y="0"/>
            <a:chExt cx="6350000" cy="6350000"/>
          </a:xfrm>
        </p:grpSpPr>
        <p:sp>
          <p:nvSpPr>
            <p:cNvPr id="54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55" name="Group 28"/>
          <p:cNvGrpSpPr>
            <a:grpSpLocks noChangeAspect="1"/>
          </p:cNvGrpSpPr>
          <p:nvPr/>
        </p:nvGrpSpPr>
        <p:grpSpPr>
          <a:xfrm>
            <a:off x="9929936" y="6800163"/>
            <a:ext cx="2174041" cy="2165548"/>
            <a:chOff x="0" y="0"/>
            <a:chExt cx="6502400" cy="6477000"/>
          </a:xfrm>
        </p:grpSpPr>
        <p:sp>
          <p:nvSpPr>
            <p:cNvPr id="56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57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80" y="6911681"/>
            <a:ext cx="1986505" cy="19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79314" y="1146476"/>
            <a:ext cx="73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Understanding the data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540296" y="7758089"/>
            <a:ext cx="38737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Get the Insight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42250" y="5920522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Data Analysis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06884" y="2739291"/>
            <a:ext cx="678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Cleaning the data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80699" y="4286733"/>
            <a:ext cx="593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Modeling the data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7112" y="906305"/>
            <a:ext cx="4636129" cy="11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32493" y="4353892"/>
            <a:ext cx="4240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Unique Categories 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2271397" y="2397851"/>
            <a:ext cx="268374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>
                <a:solidFill>
                  <a:srgbClr val="A100FF"/>
                </a:solidFill>
              </a:rPr>
              <a:t>16</a:t>
            </a:r>
            <a:endParaRPr lang="en-US" sz="11500" dirty="0">
              <a:solidFill>
                <a:srgbClr val="A1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20008" y="2397851"/>
            <a:ext cx="3988595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>
                <a:solidFill>
                  <a:srgbClr val="A100FF"/>
                </a:solidFill>
              </a:rPr>
              <a:t>74672</a:t>
            </a:r>
            <a:endParaRPr lang="en-US" sz="11500" dirty="0">
              <a:solidFill>
                <a:srgbClr val="A1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841558" y="2397851"/>
            <a:ext cx="592932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 smtClean="0">
                <a:solidFill>
                  <a:srgbClr val="A100FF"/>
                </a:solidFill>
              </a:rPr>
              <a:t>January</a:t>
            </a:r>
            <a:endParaRPr lang="en-US" sz="11500" dirty="0">
              <a:solidFill>
                <a:srgbClr val="A1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2943" y="4236085"/>
            <a:ext cx="5645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Reactions to Most Popular Category (Animal) by Aggregate Score</a:t>
            </a:r>
            <a:endParaRPr lang="en-US" sz="4000" dirty="0"/>
          </a:p>
        </p:txBody>
      </p:sp>
      <p:sp>
        <p:nvSpPr>
          <p:cNvPr id="25" name="TextBox 24"/>
          <p:cNvSpPr txBox="1"/>
          <p:nvPr/>
        </p:nvSpPr>
        <p:spPr>
          <a:xfrm>
            <a:off x="12550389" y="4543862"/>
            <a:ext cx="4629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Month with the most popular post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896" y="662009"/>
            <a:ext cx="13071688" cy="8969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662" y="920419"/>
            <a:ext cx="13517893" cy="829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2557</TotalTime>
  <Words>258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Wingdings</vt:lpstr>
      <vt:lpstr>Arial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Desktop</cp:lastModifiedBy>
  <cp:revision>11</cp:revision>
  <dcterms:created xsi:type="dcterms:W3CDTF">2006-08-16T00:00:00Z</dcterms:created>
  <dcterms:modified xsi:type="dcterms:W3CDTF">2024-08-22T15:09:26Z</dcterms:modified>
  <dc:identifier>DAEhDyfaYKE</dc:identifier>
</cp:coreProperties>
</file>